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sldIdLst>
    <p:sldId id="278" r:id="rId2"/>
    <p:sldId id="267" r:id="rId3"/>
    <p:sldId id="279" r:id="rId4"/>
    <p:sldId id="287" r:id="rId5"/>
    <p:sldId id="270" r:id="rId6"/>
    <p:sldId id="268" r:id="rId7"/>
    <p:sldId id="269" r:id="rId8"/>
    <p:sldId id="277" r:id="rId9"/>
    <p:sldId id="273" r:id="rId10"/>
    <p:sldId id="276" r:id="rId11"/>
    <p:sldId id="271" r:id="rId12"/>
    <p:sldId id="275" r:id="rId13"/>
    <p:sldId id="280" r:id="rId14"/>
    <p:sldId id="281" r:id="rId15"/>
    <p:sldId id="282" r:id="rId16"/>
    <p:sldId id="283" r:id="rId17"/>
    <p:sldId id="284" r:id="rId18"/>
    <p:sldId id="285" r:id="rId19"/>
    <p:sldId id="286" r:id="rId20"/>
    <p:sldId id="272" r:id="rId21"/>
  </p:sldIdLst>
  <p:sldSz cx="12192000" cy="6858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01" autoAdjust="0"/>
    <p:restoredTop sz="94660"/>
  </p:normalViewPr>
  <p:slideViewPr>
    <p:cSldViewPr snapToGrid="0">
      <p:cViewPr>
        <p:scale>
          <a:sx n="75" d="100"/>
          <a:sy n="75" d="100"/>
        </p:scale>
        <p:origin x="-840" y="-288"/>
      </p:cViewPr>
      <p:guideLst>
        <p:guide orient="horz" pos="2160"/>
        <p:guide pos="384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jpe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8389945-1F4F-4A63-8718-6380E8ED08AD}" type="datetimeFigureOut">
              <a:rPr lang="en-US" smtClean="0"/>
              <a:pPr/>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1A21421-9428-4752-9638-25410FF827E2}" type="slidenum">
              <a:rPr lang="en-US" smtClean="0"/>
              <a:pPr/>
              <a:t>‹#›</a:t>
            </a:fld>
            <a:endParaRPr lang="en-US" dirty="0"/>
          </a:p>
        </p:txBody>
      </p:sp>
    </p:spTree>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389945-1F4F-4A63-8718-6380E8ED08AD}" type="datetimeFigureOut">
              <a:rPr lang="en-US" smtClean="0"/>
              <a:pPr/>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1A21421-9428-4752-9638-25410FF827E2}" type="slidenum">
              <a:rPr lang="en-US" smtClean="0"/>
              <a:pPr/>
              <a:t>‹#›</a:t>
            </a:fld>
            <a:endParaRPr lang="en-US" dirty="0"/>
          </a:p>
        </p:txBody>
      </p:sp>
    </p:spTree>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389945-1F4F-4A63-8718-6380E8ED08AD}" type="datetimeFigureOut">
              <a:rPr lang="en-US" smtClean="0"/>
              <a:pPr/>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1A21421-9428-4752-9638-25410FF827E2}" type="slidenum">
              <a:rPr lang="en-US" smtClean="0"/>
              <a:pPr/>
              <a:t>‹#›</a:t>
            </a:fld>
            <a:endParaRPr lang="en-US" dirty="0"/>
          </a:p>
        </p:txBody>
      </p:sp>
    </p:spTree>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389945-1F4F-4A63-8718-6380E8ED08AD}" type="datetimeFigureOut">
              <a:rPr lang="en-US" smtClean="0"/>
              <a:pPr/>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1A21421-9428-4752-9638-25410FF827E2}" type="slidenum">
              <a:rPr lang="en-US" smtClean="0"/>
              <a:pPr/>
              <a:t>‹#›</a:t>
            </a:fld>
            <a:endParaRPr lang="en-US" dirty="0"/>
          </a:p>
        </p:txBody>
      </p:sp>
    </p:spTree>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389945-1F4F-4A63-8718-6380E8ED08AD}" type="datetimeFigureOut">
              <a:rPr lang="en-US" smtClean="0"/>
              <a:pPr/>
              <a:t>5/27/2022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1A21421-9428-4752-9638-25410FF827E2}" type="slidenum">
              <a:rPr lang="en-US" smtClean="0"/>
              <a:pPr/>
              <a:t>‹#›</a:t>
            </a:fld>
            <a:endParaRPr lang="en-US" dirty="0"/>
          </a:p>
        </p:txBody>
      </p:sp>
    </p:spTree>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8389945-1F4F-4A63-8718-6380E8ED08AD}" type="datetimeFigureOut">
              <a:rPr lang="en-US" smtClean="0"/>
              <a:pPr/>
              <a:t>5/27/2022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1A21421-9428-4752-9638-25410FF827E2}" type="slidenum">
              <a:rPr lang="en-US" smtClean="0"/>
              <a:pPr/>
              <a:t>‹#›</a:t>
            </a:fld>
            <a:endParaRPr lang="en-US" dirty="0"/>
          </a:p>
        </p:txBody>
      </p:sp>
    </p:spTree>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8389945-1F4F-4A63-8718-6380E8ED08AD}" type="datetimeFigureOut">
              <a:rPr lang="en-US" smtClean="0"/>
              <a:pPr/>
              <a:t>5/27/2022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1A21421-9428-4752-9638-25410FF827E2}" type="slidenum">
              <a:rPr lang="en-US" smtClean="0"/>
              <a:pPr/>
              <a:t>‹#›</a:t>
            </a:fld>
            <a:endParaRPr lang="en-US" dirty="0"/>
          </a:p>
        </p:txBody>
      </p:sp>
    </p:spTree>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8389945-1F4F-4A63-8718-6380E8ED08AD}" type="datetimeFigureOut">
              <a:rPr lang="en-US" smtClean="0"/>
              <a:pPr/>
              <a:t>5/27/2022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1A21421-9428-4752-9638-25410FF827E2}" type="slidenum">
              <a:rPr lang="en-US" smtClean="0"/>
              <a:pPr/>
              <a:t>‹#›</a:t>
            </a:fld>
            <a:endParaRPr lang="en-US" dirty="0"/>
          </a:p>
        </p:txBody>
      </p:sp>
    </p:spTree>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389945-1F4F-4A63-8718-6380E8ED08AD}" type="datetimeFigureOut">
              <a:rPr lang="en-US" smtClean="0"/>
              <a:pPr/>
              <a:t>5/27/2022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1A21421-9428-4752-9638-25410FF827E2}" type="slidenum">
              <a:rPr lang="en-US" smtClean="0"/>
              <a:pPr/>
              <a:t>‹#›</a:t>
            </a:fld>
            <a:endParaRPr lang="en-US" dirty="0"/>
          </a:p>
        </p:txBody>
      </p:sp>
    </p:spTree>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389945-1F4F-4A63-8718-6380E8ED08AD}" type="datetimeFigureOut">
              <a:rPr lang="en-US" smtClean="0"/>
              <a:pPr/>
              <a:t>5/27/2022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1A21421-9428-4752-9638-25410FF827E2}" type="slidenum">
              <a:rPr lang="en-US" smtClean="0"/>
              <a:pPr/>
              <a:t>‹#›</a:t>
            </a:fld>
            <a:endParaRPr lang="en-US" dirty="0"/>
          </a:p>
        </p:txBody>
      </p:sp>
    </p:spTree>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389945-1F4F-4A63-8718-6380E8ED08AD}" type="datetimeFigureOut">
              <a:rPr lang="en-US" smtClean="0"/>
              <a:pPr/>
              <a:t>5/27/2022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1A21421-9428-4752-9638-25410FF827E2}" type="slidenum">
              <a:rPr lang="en-US" smtClean="0"/>
              <a:pPr/>
              <a:t>‹#›</a:t>
            </a:fld>
            <a:endParaRPr lang="en-US" dirty="0"/>
          </a:p>
        </p:txBody>
      </p:sp>
    </p:spTree>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389945-1F4F-4A63-8718-6380E8ED08AD}" type="datetimeFigureOut">
              <a:rPr lang="en-US" smtClean="0"/>
              <a:pPr/>
              <a:t>5/27/2022</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A21421-9428-4752-9638-25410FF827E2}"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fade/>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89798"/>
            <a:ext cx="10972800" cy="1143000"/>
          </a:xfrm>
        </p:spPr>
        <p:txBody>
          <a:bodyPr/>
          <a:lstStyle/>
          <a:p>
            <a:r>
              <a:rPr lang="en-IN" b="1" i="1" dirty="0" smtClean="0">
                <a:latin typeface="Times New Roman" pitchFamily="18" charset="0"/>
                <a:cs typeface="Times New Roman" pitchFamily="18" charset="0"/>
              </a:rPr>
              <a:t>INNOVATIVE MINI PROJECT</a:t>
            </a:r>
            <a:endParaRPr lang="en-US" b="1" i="1" dirty="0">
              <a:latin typeface="Times New Roman" pitchFamily="18" charset="0"/>
              <a:cs typeface="Times New Roman" pitchFamily="18" charset="0"/>
            </a:endParaRPr>
          </a:p>
        </p:txBody>
      </p:sp>
      <p:sp>
        <p:nvSpPr>
          <p:cNvPr id="4" name="Rectangle 3"/>
          <p:cNvSpPr/>
          <p:nvPr/>
        </p:nvSpPr>
        <p:spPr>
          <a:xfrm>
            <a:off x="-9508" y="1810849"/>
            <a:ext cx="12211036" cy="3046988"/>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96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FULL STACK BLOGGING</a:t>
            </a:r>
          </a:p>
          <a:p>
            <a:pPr algn="ctr"/>
            <a:r>
              <a:rPr lang="en-US" sz="96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WEB APPLICATION</a:t>
            </a:r>
            <a:endParaRPr lang="en-US" sz="96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5" name="Rectangle 4"/>
          <p:cNvSpPr/>
          <p:nvPr/>
        </p:nvSpPr>
        <p:spPr>
          <a:xfrm>
            <a:off x="3194317" y="4840942"/>
            <a:ext cx="5749587" cy="923330"/>
          </a:xfrm>
          <a:prstGeom prst="rect">
            <a:avLst/>
          </a:prstGeom>
          <a:noFill/>
        </p:spPr>
        <p:txBody>
          <a:bodyPr wrap="non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sz="5400" b="1" cap="none" spc="0" dirty="0" smtClean="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rPr>
              <a:t>BATCH – 4(3-CSE-D)</a:t>
            </a:r>
            <a:endParaRPr lang="en-US" sz="5400" b="1" cap="none" spc="0"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endParaRPr>
          </a:p>
        </p:txBody>
      </p:sp>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92500" lnSpcReduction="20000"/>
          </a:bodyPr>
          <a:lstStyle/>
          <a:p>
            <a:r>
              <a:rPr lang="en-IN" dirty="0" smtClean="0"/>
              <a:t>A sleek and attractive website is designed to display the posts, filter them by categories, added a dedicated slot to featured posts, recent posts, comments etc..</a:t>
            </a:r>
          </a:p>
          <a:p>
            <a:r>
              <a:rPr lang="en-IN" dirty="0" smtClean="0"/>
              <a:t>All the data is maintained securely in the </a:t>
            </a:r>
            <a:r>
              <a:rPr lang="en-IN" dirty="0" err="1" smtClean="0"/>
              <a:t>GraphCMS</a:t>
            </a:r>
            <a:r>
              <a:rPr lang="en-IN" dirty="0" smtClean="0"/>
              <a:t> portal and is handled by </a:t>
            </a:r>
            <a:r>
              <a:rPr lang="en-IN" dirty="0" err="1" smtClean="0"/>
              <a:t>admins</a:t>
            </a:r>
            <a:r>
              <a:rPr lang="en-IN" dirty="0" smtClean="0"/>
              <a:t> and editors of the blog</a:t>
            </a:r>
          </a:p>
          <a:p>
            <a:r>
              <a:rPr lang="en-IN" dirty="0" smtClean="0"/>
              <a:t>The comments posted by users are verified and published by a team of authorised members to prevent unrelated comments and to avoid spamming.</a:t>
            </a:r>
          </a:p>
          <a:p>
            <a:r>
              <a:rPr lang="en-IN" dirty="0" smtClean="0"/>
              <a:t>Entire application is maintained as a Single Page Application(SPA), which is easy to maintain, easy to navigate between the sections and faster in performance.</a:t>
            </a:r>
            <a:endParaRPr lang="en-US" dirty="0"/>
          </a:p>
        </p:txBody>
      </p:sp>
      <p:sp>
        <p:nvSpPr>
          <p:cNvPr id="4" name="Rectangle 3"/>
          <p:cNvSpPr/>
          <p:nvPr/>
        </p:nvSpPr>
        <p:spPr>
          <a:xfrm>
            <a:off x="2445090" y="322747"/>
            <a:ext cx="7176324" cy="1015663"/>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PROPOSED SOLUTION</a:t>
            </a:r>
            <a:endParaRPr lang="en-US" sz="60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cSld>
  <p:clrMapOvr>
    <a:masterClrMapping/>
  </p:clrMapOvr>
  <p:transition spd="slow">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85000" lnSpcReduction="20000"/>
          </a:bodyPr>
          <a:lstStyle/>
          <a:p>
            <a:pPr>
              <a:buNone/>
            </a:pPr>
            <a:r>
              <a:rPr lang="en-IN" sz="2200" b="1" dirty="0" smtClean="0">
                <a:latin typeface="+mj-lt"/>
                <a:cs typeface="Times New Roman" pitchFamily="18" charset="0"/>
              </a:rPr>
              <a:t>Languages used:</a:t>
            </a:r>
          </a:p>
          <a:p>
            <a:pPr>
              <a:buNone/>
            </a:pPr>
            <a:r>
              <a:rPr lang="en-IN" sz="2200" dirty="0" smtClean="0">
                <a:latin typeface="+mj-lt"/>
                <a:cs typeface="Times New Roman" pitchFamily="18" charset="0"/>
              </a:rPr>
              <a:t>	</a:t>
            </a:r>
            <a:r>
              <a:rPr lang="en-IN" sz="2200" b="1" dirty="0" smtClean="0">
                <a:latin typeface="+mj-lt"/>
                <a:cs typeface="Times New Roman" pitchFamily="18" charset="0"/>
              </a:rPr>
              <a:t>For UI Design: </a:t>
            </a:r>
          </a:p>
          <a:p>
            <a:pPr>
              <a:buNone/>
            </a:pPr>
            <a:r>
              <a:rPr lang="en-IN" sz="2200" b="1" dirty="0" smtClean="0">
                <a:latin typeface="+mj-lt"/>
                <a:cs typeface="Times New Roman" pitchFamily="18" charset="0"/>
              </a:rPr>
              <a:t>		</a:t>
            </a:r>
            <a:r>
              <a:rPr lang="en-IN" sz="2200" dirty="0" err="1" smtClean="0">
                <a:latin typeface="+mj-lt"/>
                <a:cs typeface="Times New Roman" pitchFamily="18" charset="0"/>
              </a:rPr>
              <a:t>ReactJS</a:t>
            </a:r>
            <a:r>
              <a:rPr lang="en-IN" sz="2200" dirty="0" smtClean="0">
                <a:latin typeface="+mj-lt"/>
                <a:cs typeface="Times New Roman" pitchFamily="18" charset="0"/>
              </a:rPr>
              <a:t>, </a:t>
            </a:r>
            <a:r>
              <a:rPr lang="en-IN" sz="2200" dirty="0" err="1" smtClean="0">
                <a:latin typeface="+mj-lt"/>
                <a:cs typeface="Times New Roman" pitchFamily="18" charset="0"/>
              </a:rPr>
              <a:t>NextJS</a:t>
            </a:r>
            <a:r>
              <a:rPr lang="en-IN" sz="2200" dirty="0" smtClean="0">
                <a:latin typeface="+mj-lt"/>
                <a:cs typeface="Times New Roman" pitchFamily="18" charset="0"/>
              </a:rPr>
              <a:t>, Tailwind CSS</a:t>
            </a:r>
          </a:p>
          <a:p>
            <a:pPr>
              <a:buNone/>
            </a:pPr>
            <a:r>
              <a:rPr lang="en-IN" sz="2200" b="1" dirty="0" smtClean="0">
                <a:latin typeface="+mj-lt"/>
                <a:cs typeface="Times New Roman" pitchFamily="18" charset="0"/>
              </a:rPr>
              <a:t>	For Backend Operations:</a:t>
            </a:r>
          </a:p>
          <a:p>
            <a:pPr>
              <a:buNone/>
            </a:pPr>
            <a:r>
              <a:rPr lang="en-IN" sz="2200" b="1" dirty="0" smtClean="0">
                <a:latin typeface="+mj-lt"/>
                <a:cs typeface="Times New Roman" pitchFamily="18" charset="0"/>
              </a:rPr>
              <a:t>		</a:t>
            </a:r>
            <a:r>
              <a:rPr lang="en-IN" sz="2200" dirty="0" err="1" smtClean="0">
                <a:latin typeface="+mj-lt"/>
                <a:cs typeface="Times New Roman" pitchFamily="18" charset="0"/>
              </a:rPr>
              <a:t>NodeJS</a:t>
            </a:r>
            <a:r>
              <a:rPr lang="en-IN" sz="2200" dirty="0" smtClean="0">
                <a:latin typeface="+mj-lt"/>
                <a:cs typeface="Times New Roman" pitchFamily="18" charset="0"/>
              </a:rPr>
              <a:t>, </a:t>
            </a:r>
            <a:r>
              <a:rPr lang="en-IN" sz="2200" dirty="0" err="1" smtClean="0">
                <a:latin typeface="+mj-lt"/>
                <a:cs typeface="Times New Roman" pitchFamily="18" charset="0"/>
              </a:rPr>
              <a:t>GraphCMS</a:t>
            </a:r>
            <a:endParaRPr lang="en-IN" sz="2200" dirty="0" smtClean="0">
              <a:latin typeface="+mj-lt"/>
              <a:cs typeface="Times New Roman" pitchFamily="18" charset="0"/>
            </a:endParaRPr>
          </a:p>
          <a:p>
            <a:pPr>
              <a:buNone/>
            </a:pPr>
            <a:r>
              <a:rPr lang="en-IN" sz="2200" b="1" dirty="0" smtClean="0">
                <a:latin typeface="+mj-lt"/>
                <a:cs typeface="Times New Roman" pitchFamily="18" charset="0"/>
              </a:rPr>
              <a:t>Running Environment:</a:t>
            </a:r>
          </a:p>
          <a:p>
            <a:pPr>
              <a:buNone/>
            </a:pPr>
            <a:r>
              <a:rPr lang="en-IN" sz="2200" b="1" dirty="0" smtClean="0">
                <a:latin typeface="+mj-lt"/>
                <a:cs typeface="Times New Roman" pitchFamily="18" charset="0"/>
              </a:rPr>
              <a:t> 	</a:t>
            </a:r>
            <a:r>
              <a:rPr lang="en-IN" sz="2200" dirty="0" smtClean="0">
                <a:latin typeface="+mj-lt"/>
                <a:cs typeface="Times New Roman" pitchFamily="18" charset="0"/>
              </a:rPr>
              <a:t>Any updated browser like Brave/Chrome</a:t>
            </a:r>
          </a:p>
          <a:p>
            <a:pPr>
              <a:buNone/>
            </a:pPr>
            <a:r>
              <a:rPr lang="en-IN" sz="2200" b="1" dirty="0" smtClean="0">
                <a:latin typeface="+mj-lt"/>
                <a:cs typeface="Times New Roman" pitchFamily="18" charset="0"/>
              </a:rPr>
              <a:t>Tools:</a:t>
            </a:r>
          </a:p>
          <a:p>
            <a:pPr>
              <a:buNone/>
            </a:pPr>
            <a:r>
              <a:rPr lang="en-IN" sz="2200" dirty="0" smtClean="0">
                <a:latin typeface="+mj-lt"/>
                <a:cs typeface="Times New Roman" pitchFamily="18" charset="0"/>
              </a:rPr>
              <a:t>	</a:t>
            </a:r>
            <a:r>
              <a:rPr lang="en-IN" sz="2200" dirty="0" err="1" smtClean="0">
                <a:latin typeface="+mj-lt"/>
                <a:cs typeface="Times New Roman" pitchFamily="18" charset="0"/>
              </a:rPr>
              <a:t>VScode</a:t>
            </a:r>
            <a:r>
              <a:rPr lang="en-IN" sz="2200" dirty="0" smtClean="0">
                <a:latin typeface="+mj-lt"/>
                <a:cs typeface="Times New Roman" pitchFamily="18" charset="0"/>
              </a:rPr>
              <a:t>, Github</a:t>
            </a:r>
          </a:p>
          <a:p>
            <a:pPr>
              <a:buNone/>
            </a:pPr>
            <a:r>
              <a:rPr lang="en-IN" sz="2200" b="1" dirty="0" smtClean="0">
                <a:latin typeface="+mj-lt"/>
                <a:cs typeface="Times New Roman" pitchFamily="18" charset="0"/>
              </a:rPr>
              <a:t>System Requirements:</a:t>
            </a:r>
          </a:p>
          <a:p>
            <a:pPr>
              <a:buNone/>
            </a:pPr>
            <a:r>
              <a:rPr lang="en-IN" sz="2200" dirty="0" smtClean="0">
                <a:latin typeface="+mj-lt"/>
                <a:cs typeface="Times New Roman" pitchFamily="18" charset="0"/>
              </a:rPr>
              <a:t>	RAM		: 4GB or above</a:t>
            </a:r>
          </a:p>
          <a:p>
            <a:pPr>
              <a:buNone/>
            </a:pPr>
            <a:r>
              <a:rPr lang="en-IN" sz="2200" dirty="0" smtClean="0">
                <a:latin typeface="+mj-lt"/>
                <a:cs typeface="Times New Roman" pitchFamily="18" charset="0"/>
              </a:rPr>
              <a:t>	Disk space	: 4GB or above</a:t>
            </a:r>
          </a:p>
          <a:p>
            <a:pPr>
              <a:buNone/>
            </a:pPr>
            <a:r>
              <a:rPr lang="en-IN" sz="2200" dirty="0" smtClean="0">
                <a:latin typeface="+mj-lt"/>
                <a:cs typeface="Times New Roman" pitchFamily="18" charset="0"/>
              </a:rPr>
              <a:t>	Processor	: any updated 64 bit processor</a:t>
            </a:r>
          </a:p>
          <a:p>
            <a:pPr>
              <a:buNone/>
            </a:pPr>
            <a:r>
              <a:rPr lang="en-IN" sz="2200" dirty="0" smtClean="0">
                <a:latin typeface="+mj-lt"/>
                <a:cs typeface="Times New Roman" pitchFamily="18" charset="0"/>
              </a:rPr>
              <a:t>	Operating System: Windows/ Mac/ Linux</a:t>
            </a:r>
          </a:p>
          <a:p>
            <a:pPr>
              <a:buNone/>
            </a:pPr>
            <a:r>
              <a:rPr lang="en-IN" sz="2200" dirty="0" smtClean="0">
                <a:latin typeface="+mj-lt"/>
                <a:cs typeface="Times New Roman" pitchFamily="18" charset="0"/>
              </a:rPr>
              <a:t>	</a:t>
            </a:r>
          </a:p>
          <a:p>
            <a:pPr>
              <a:buNone/>
            </a:pPr>
            <a:endParaRPr lang="en-US" sz="2200" dirty="0">
              <a:latin typeface="+mj-lt"/>
              <a:cs typeface="Times New Roman" pitchFamily="18" charset="0"/>
            </a:endParaRPr>
          </a:p>
        </p:txBody>
      </p:sp>
      <p:sp>
        <p:nvSpPr>
          <p:cNvPr id="4" name="Rectangle 3"/>
          <p:cNvSpPr/>
          <p:nvPr/>
        </p:nvSpPr>
        <p:spPr>
          <a:xfrm>
            <a:off x="1515037" y="340676"/>
            <a:ext cx="9018494" cy="1015663"/>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OPERATING ENVIRONMENT</a:t>
            </a:r>
            <a:endParaRPr lang="en-US" sz="60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pic>
        <p:nvPicPr>
          <p:cNvPr id="5" name="Picture 4" descr="1_X7i0hGUE3hlsl9w6jMkGTw.png"/>
          <p:cNvPicPr>
            <a:picLocks noChangeAspect="1"/>
          </p:cNvPicPr>
          <p:nvPr/>
        </p:nvPicPr>
        <p:blipFill>
          <a:blip r:embed="rId2"/>
          <a:stretch>
            <a:fillRect/>
          </a:stretch>
        </p:blipFill>
        <p:spPr>
          <a:xfrm>
            <a:off x="5709920" y="1828800"/>
            <a:ext cx="5854551" cy="4356847"/>
          </a:xfrm>
          <a:prstGeom prst="rect">
            <a:avLst/>
          </a:prstGeom>
        </p:spPr>
      </p:pic>
    </p:spTree>
  </p:cSld>
  <p:clrMapOvr>
    <a:masterClrMapping/>
  </p:clrMapOvr>
  <p:transition spd="slow">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600201"/>
            <a:ext cx="6571129" cy="4525963"/>
          </a:xfrm>
        </p:spPr>
        <p:txBody>
          <a:bodyPr>
            <a:normAutofit/>
          </a:bodyPr>
          <a:lstStyle/>
          <a:p>
            <a:r>
              <a:rPr lang="en-IN" dirty="0" smtClean="0">
                <a:latin typeface="+mj-lt"/>
                <a:cs typeface="Times New Roman" pitchFamily="18" charset="0"/>
              </a:rPr>
              <a:t>Improve the UI further by adding new features such as no. of likes, shares etc..</a:t>
            </a:r>
          </a:p>
          <a:p>
            <a:r>
              <a:rPr lang="en-IN" dirty="0" smtClean="0">
                <a:latin typeface="+mj-lt"/>
                <a:cs typeface="Times New Roman" pitchFamily="18" charset="0"/>
              </a:rPr>
              <a:t>Adding more </a:t>
            </a:r>
            <a:r>
              <a:rPr lang="en-IN" dirty="0" err="1" smtClean="0">
                <a:latin typeface="+mj-lt"/>
                <a:cs typeface="Times New Roman" pitchFamily="18" charset="0"/>
              </a:rPr>
              <a:t>catogeries</a:t>
            </a:r>
            <a:r>
              <a:rPr lang="en-IN" dirty="0" smtClean="0">
                <a:latin typeface="+mj-lt"/>
                <a:cs typeface="Times New Roman" pitchFamily="18" charset="0"/>
              </a:rPr>
              <a:t> other than professional ones, like productivity tips, developer life stories, corporate life and work styles etc..</a:t>
            </a:r>
          </a:p>
          <a:p>
            <a:endParaRPr lang="en-US" dirty="0">
              <a:latin typeface="+mj-lt"/>
              <a:cs typeface="Times New Roman" pitchFamily="18" charset="0"/>
            </a:endParaRPr>
          </a:p>
        </p:txBody>
      </p:sp>
      <p:sp>
        <p:nvSpPr>
          <p:cNvPr id="4" name="Rectangle 3"/>
          <p:cNvSpPr/>
          <p:nvPr/>
        </p:nvSpPr>
        <p:spPr>
          <a:xfrm>
            <a:off x="1499236" y="322746"/>
            <a:ext cx="9139746" cy="1107996"/>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6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FUTURE ENHANCEMENTS</a:t>
            </a:r>
            <a:endParaRPr lang="en-US" sz="66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pic>
        <p:nvPicPr>
          <p:cNvPr id="5" name="Picture 4" descr="enhancements.jpg"/>
          <p:cNvPicPr>
            <a:picLocks noChangeAspect="1"/>
          </p:cNvPicPr>
          <p:nvPr/>
        </p:nvPicPr>
        <p:blipFill>
          <a:blip r:embed="rId2"/>
          <a:stretch>
            <a:fillRect/>
          </a:stretch>
        </p:blipFill>
        <p:spPr>
          <a:xfrm>
            <a:off x="7324166" y="1954306"/>
            <a:ext cx="4132728" cy="3872753"/>
          </a:xfrm>
          <a:prstGeom prst="rect">
            <a:avLst/>
          </a:prstGeom>
        </p:spPr>
      </p:pic>
    </p:spTree>
  </p:cSld>
  <p:clrMapOvr>
    <a:masterClrMapping/>
  </p:clrMapOvr>
  <p:transition spd="slow">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Content Placeholder 4" descr="Screenshot (310).png"/>
          <p:cNvPicPr>
            <a:picLocks noGrp="1" noChangeAspect="1"/>
          </p:cNvPicPr>
          <p:nvPr>
            <p:ph idx="1"/>
          </p:nvPr>
        </p:nvPicPr>
        <p:blipFill>
          <a:blip r:embed="rId2"/>
          <a:stretch>
            <a:fillRect/>
          </a:stretch>
        </p:blipFill>
        <p:spPr>
          <a:xfrm>
            <a:off x="2072922" y="1600200"/>
            <a:ext cx="8046156" cy="4525963"/>
          </a:xfrm>
        </p:spPr>
      </p:pic>
      <p:sp>
        <p:nvSpPr>
          <p:cNvPr id="4" name="Rectangle 3"/>
          <p:cNvSpPr/>
          <p:nvPr/>
        </p:nvSpPr>
        <p:spPr>
          <a:xfrm>
            <a:off x="3497503" y="376535"/>
            <a:ext cx="5197000" cy="1107996"/>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6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SCREENSHOTS</a:t>
            </a:r>
            <a:endParaRPr lang="en-US" sz="66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6" name="TextBox 5"/>
          <p:cNvSpPr txBox="1"/>
          <p:nvPr/>
        </p:nvSpPr>
        <p:spPr>
          <a:xfrm>
            <a:off x="4661647" y="6230471"/>
            <a:ext cx="4751294" cy="369332"/>
          </a:xfrm>
          <a:prstGeom prst="rect">
            <a:avLst/>
          </a:prstGeom>
          <a:noFill/>
        </p:spPr>
        <p:txBody>
          <a:bodyPr wrap="square" rtlCol="0">
            <a:spAutoFit/>
          </a:bodyPr>
          <a:lstStyle/>
          <a:p>
            <a:r>
              <a:rPr lang="en-IN" dirty="0" smtClean="0"/>
              <a:t>Home screen of the application</a:t>
            </a:r>
            <a:endParaRPr lang="en-US" dirty="0"/>
          </a:p>
        </p:txBody>
      </p:sp>
      <p:pic>
        <p:nvPicPr>
          <p:cNvPr id="7" name="Picture 6" descr="images.png"/>
          <p:cNvPicPr>
            <a:picLocks noChangeAspect="1"/>
          </p:cNvPicPr>
          <p:nvPr/>
        </p:nvPicPr>
        <p:blipFill>
          <a:blip r:embed="rId3"/>
          <a:stretch>
            <a:fillRect/>
          </a:stretch>
        </p:blipFill>
        <p:spPr>
          <a:xfrm>
            <a:off x="0" y="214033"/>
            <a:ext cx="1714500" cy="1714500"/>
          </a:xfrm>
          <a:prstGeom prst="rect">
            <a:avLst/>
          </a:prstGeom>
        </p:spPr>
      </p:pic>
    </p:spTree>
  </p:cSld>
  <p:clrMapOvr>
    <a:masterClrMapping/>
  </p:clrMapOvr>
  <p:transition spd="slow">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shot (316).png"/>
          <p:cNvPicPr>
            <a:picLocks noGrp="1" noChangeAspect="1"/>
          </p:cNvPicPr>
          <p:nvPr>
            <p:ph idx="1"/>
          </p:nvPr>
        </p:nvPicPr>
        <p:blipFill>
          <a:blip r:embed="rId2"/>
          <a:stretch>
            <a:fillRect/>
          </a:stretch>
        </p:blipFill>
        <p:spPr>
          <a:xfrm>
            <a:off x="2072922" y="1600200"/>
            <a:ext cx="8046156" cy="4525963"/>
          </a:xfrm>
        </p:spPr>
      </p:pic>
      <p:sp>
        <p:nvSpPr>
          <p:cNvPr id="5" name="TextBox 4"/>
          <p:cNvSpPr txBox="1"/>
          <p:nvPr/>
        </p:nvSpPr>
        <p:spPr>
          <a:xfrm>
            <a:off x="4554071" y="6212541"/>
            <a:ext cx="4347882" cy="369332"/>
          </a:xfrm>
          <a:prstGeom prst="rect">
            <a:avLst/>
          </a:prstGeom>
          <a:noFill/>
        </p:spPr>
        <p:txBody>
          <a:bodyPr wrap="square" rtlCol="0">
            <a:spAutoFit/>
          </a:bodyPr>
          <a:lstStyle/>
          <a:p>
            <a:r>
              <a:rPr lang="en-IN" dirty="0" smtClean="0"/>
              <a:t>Category post – web development</a:t>
            </a:r>
            <a:endParaRPr lang="en-US" dirty="0"/>
          </a:p>
        </p:txBody>
      </p:sp>
      <p:pic>
        <p:nvPicPr>
          <p:cNvPr id="6" name="Picture 5" descr="images.png"/>
          <p:cNvPicPr>
            <a:picLocks noChangeAspect="1"/>
          </p:cNvPicPr>
          <p:nvPr/>
        </p:nvPicPr>
        <p:blipFill>
          <a:blip r:embed="rId3"/>
          <a:stretch>
            <a:fillRect/>
          </a:stretch>
        </p:blipFill>
        <p:spPr>
          <a:xfrm>
            <a:off x="0" y="214033"/>
            <a:ext cx="1714500" cy="1714500"/>
          </a:xfrm>
          <a:prstGeom prst="rect">
            <a:avLst/>
          </a:prstGeom>
        </p:spPr>
      </p:pic>
    </p:spTree>
  </p:cSld>
  <p:clrMapOvr>
    <a:masterClrMapping/>
  </p:clrMapOvr>
  <p:transition spd="slow">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Content Placeholder 4" descr="Screenshot (311).png"/>
          <p:cNvPicPr>
            <a:picLocks noGrp="1" noChangeAspect="1"/>
          </p:cNvPicPr>
          <p:nvPr>
            <p:ph idx="1"/>
          </p:nvPr>
        </p:nvPicPr>
        <p:blipFill>
          <a:blip r:embed="rId2"/>
          <a:stretch>
            <a:fillRect/>
          </a:stretch>
        </p:blipFill>
        <p:spPr>
          <a:xfrm>
            <a:off x="2072922" y="1600200"/>
            <a:ext cx="8046156" cy="4525963"/>
          </a:xfrm>
        </p:spPr>
      </p:pic>
      <p:sp>
        <p:nvSpPr>
          <p:cNvPr id="4" name="Rectangle 3"/>
          <p:cNvSpPr/>
          <p:nvPr/>
        </p:nvSpPr>
        <p:spPr>
          <a:xfrm>
            <a:off x="1741099" y="367569"/>
            <a:ext cx="8136074"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Exploring Graph CMS portal</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6" name="TextBox 5"/>
          <p:cNvSpPr txBox="1"/>
          <p:nvPr/>
        </p:nvSpPr>
        <p:spPr>
          <a:xfrm>
            <a:off x="4993341" y="6257360"/>
            <a:ext cx="3657600" cy="369332"/>
          </a:xfrm>
          <a:prstGeom prst="rect">
            <a:avLst/>
          </a:prstGeom>
          <a:noFill/>
        </p:spPr>
        <p:txBody>
          <a:bodyPr wrap="square" rtlCol="0">
            <a:spAutoFit/>
          </a:bodyPr>
          <a:lstStyle/>
          <a:p>
            <a:r>
              <a:rPr lang="en-IN" dirty="0" smtClean="0"/>
              <a:t>Defining the schema</a:t>
            </a:r>
            <a:endParaRPr lang="en-US" dirty="0"/>
          </a:p>
        </p:txBody>
      </p:sp>
      <p:pic>
        <p:nvPicPr>
          <p:cNvPr id="7" name="Picture 6" descr="images.png"/>
          <p:cNvPicPr>
            <a:picLocks noChangeAspect="1"/>
          </p:cNvPicPr>
          <p:nvPr/>
        </p:nvPicPr>
        <p:blipFill>
          <a:blip r:embed="rId3"/>
          <a:stretch>
            <a:fillRect/>
          </a:stretch>
        </p:blipFill>
        <p:spPr>
          <a:xfrm>
            <a:off x="0" y="214033"/>
            <a:ext cx="1714500" cy="1714500"/>
          </a:xfrm>
          <a:prstGeom prst="rect">
            <a:avLst/>
          </a:prstGeom>
        </p:spPr>
      </p:pic>
    </p:spTree>
  </p:cSld>
  <p:clrMapOvr>
    <a:masterClrMapping/>
  </p:clrMapOvr>
  <p:transition spd="slow">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shot (312).png"/>
          <p:cNvPicPr>
            <a:picLocks noGrp="1" noChangeAspect="1"/>
          </p:cNvPicPr>
          <p:nvPr>
            <p:ph idx="1"/>
          </p:nvPr>
        </p:nvPicPr>
        <p:blipFill>
          <a:blip r:embed="rId2"/>
          <a:stretch>
            <a:fillRect/>
          </a:stretch>
        </p:blipFill>
        <p:spPr>
          <a:xfrm>
            <a:off x="2072922" y="1600200"/>
            <a:ext cx="8046156" cy="4525963"/>
          </a:xfrm>
        </p:spPr>
      </p:pic>
      <p:sp>
        <p:nvSpPr>
          <p:cNvPr id="5" name="TextBox 4"/>
          <p:cNvSpPr txBox="1"/>
          <p:nvPr/>
        </p:nvSpPr>
        <p:spPr>
          <a:xfrm>
            <a:off x="4078949" y="6275289"/>
            <a:ext cx="4572000" cy="369332"/>
          </a:xfrm>
          <a:prstGeom prst="rect">
            <a:avLst/>
          </a:prstGeom>
          <a:noFill/>
        </p:spPr>
        <p:txBody>
          <a:bodyPr wrap="square" rtlCol="0">
            <a:spAutoFit/>
          </a:bodyPr>
          <a:lstStyle/>
          <a:p>
            <a:r>
              <a:rPr lang="en-IN" dirty="0" smtClean="0"/>
              <a:t>Maintaining the content inside the portal</a:t>
            </a:r>
            <a:endParaRPr lang="en-US" dirty="0"/>
          </a:p>
        </p:txBody>
      </p:sp>
      <p:pic>
        <p:nvPicPr>
          <p:cNvPr id="6" name="Picture 5" descr="images.png"/>
          <p:cNvPicPr>
            <a:picLocks noChangeAspect="1"/>
          </p:cNvPicPr>
          <p:nvPr/>
        </p:nvPicPr>
        <p:blipFill>
          <a:blip r:embed="rId3"/>
          <a:stretch>
            <a:fillRect/>
          </a:stretch>
        </p:blipFill>
        <p:spPr>
          <a:xfrm>
            <a:off x="0" y="214033"/>
            <a:ext cx="1714500" cy="1714500"/>
          </a:xfrm>
          <a:prstGeom prst="rect">
            <a:avLst/>
          </a:prstGeom>
        </p:spPr>
      </p:pic>
    </p:spTree>
  </p:cSld>
  <p:clrMapOvr>
    <a:masterClrMapping/>
  </p:clrMapOvr>
  <p:transition spd="slow">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shot (313).png"/>
          <p:cNvPicPr>
            <a:picLocks noGrp="1" noChangeAspect="1"/>
          </p:cNvPicPr>
          <p:nvPr>
            <p:ph idx="1"/>
          </p:nvPr>
        </p:nvPicPr>
        <p:blipFill>
          <a:blip r:embed="rId2"/>
          <a:stretch>
            <a:fillRect/>
          </a:stretch>
        </p:blipFill>
        <p:spPr>
          <a:xfrm>
            <a:off x="2072922" y="1600200"/>
            <a:ext cx="8046156" cy="4525963"/>
          </a:xfrm>
        </p:spPr>
      </p:pic>
      <p:sp>
        <p:nvSpPr>
          <p:cNvPr id="5" name="TextBox 4"/>
          <p:cNvSpPr txBox="1"/>
          <p:nvPr/>
        </p:nvSpPr>
        <p:spPr>
          <a:xfrm>
            <a:off x="4034118" y="6284256"/>
            <a:ext cx="4831976" cy="369332"/>
          </a:xfrm>
          <a:prstGeom prst="rect">
            <a:avLst/>
          </a:prstGeom>
          <a:noFill/>
        </p:spPr>
        <p:txBody>
          <a:bodyPr wrap="square" rtlCol="0">
            <a:spAutoFit/>
          </a:bodyPr>
          <a:lstStyle/>
          <a:p>
            <a:r>
              <a:rPr lang="en-IN" dirty="0" smtClean="0"/>
              <a:t>Maintaining the assets like images, links etc.</a:t>
            </a:r>
            <a:endParaRPr lang="en-US" dirty="0"/>
          </a:p>
        </p:txBody>
      </p:sp>
      <p:pic>
        <p:nvPicPr>
          <p:cNvPr id="6" name="Picture 5" descr="images.png"/>
          <p:cNvPicPr>
            <a:picLocks noChangeAspect="1"/>
          </p:cNvPicPr>
          <p:nvPr/>
        </p:nvPicPr>
        <p:blipFill>
          <a:blip r:embed="rId3"/>
          <a:stretch>
            <a:fillRect/>
          </a:stretch>
        </p:blipFill>
        <p:spPr>
          <a:xfrm>
            <a:off x="0" y="214033"/>
            <a:ext cx="1714500" cy="1714500"/>
          </a:xfrm>
          <a:prstGeom prst="rect">
            <a:avLst/>
          </a:prstGeom>
        </p:spPr>
      </p:pic>
    </p:spTree>
  </p:cSld>
  <p:clrMapOvr>
    <a:masterClrMapping/>
  </p:clrMapOvr>
  <p:transition spd="slow">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shot (314).png"/>
          <p:cNvPicPr>
            <a:picLocks noGrp="1" noChangeAspect="1"/>
          </p:cNvPicPr>
          <p:nvPr>
            <p:ph idx="1"/>
          </p:nvPr>
        </p:nvPicPr>
        <p:blipFill>
          <a:blip r:embed="rId2"/>
          <a:stretch>
            <a:fillRect/>
          </a:stretch>
        </p:blipFill>
        <p:spPr>
          <a:xfrm>
            <a:off x="2072922" y="1600200"/>
            <a:ext cx="8046156" cy="4525963"/>
          </a:xfrm>
        </p:spPr>
      </p:pic>
      <p:sp>
        <p:nvSpPr>
          <p:cNvPr id="5" name="TextBox 4"/>
          <p:cNvSpPr txBox="1"/>
          <p:nvPr/>
        </p:nvSpPr>
        <p:spPr>
          <a:xfrm>
            <a:off x="3836894" y="6248396"/>
            <a:ext cx="4697506" cy="369332"/>
          </a:xfrm>
          <a:prstGeom prst="rect">
            <a:avLst/>
          </a:prstGeom>
          <a:noFill/>
        </p:spPr>
        <p:txBody>
          <a:bodyPr wrap="square" rtlCol="0">
            <a:spAutoFit/>
          </a:bodyPr>
          <a:lstStyle/>
          <a:p>
            <a:r>
              <a:rPr lang="en-IN" dirty="0" smtClean="0"/>
              <a:t>Generating the </a:t>
            </a:r>
            <a:r>
              <a:rPr lang="en-IN" dirty="0" err="1" smtClean="0"/>
              <a:t>api</a:t>
            </a:r>
            <a:r>
              <a:rPr lang="en-IN" dirty="0" smtClean="0"/>
              <a:t> calls in </a:t>
            </a:r>
            <a:r>
              <a:rPr lang="en-IN" dirty="0" err="1" smtClean="0"/>
              <a:t>GraphQL</a:t>
            </a:r>
            <a:r>
              <a:rPr lang="en-IN" dirty="0" smtClean="0"/>
              <a:t> language</a:t>
            </a:r>
            <a:endParaRPr lang="en-US" dirty="0"/>
          </a:p>
        </p:txBody>
      </p:sp>
      <p:pic>
        <p:nvPicPr>
          <p:cNvPr id="6" name="Picture 5" descr="images.png"/>
          <p:cNvPicPr>
            <a:picLocks noChangeAspect="1"/>
          </p:cNvPicPr>
          <p:nvPr/>
        </p:nvPicPr>
        <p:blipFill>
          <a:blip r:embed="rId3"/>
          <a:stretch>
            <a:fillRect/>
          </a:stretch>
        </p:blipFill>
        <p:spPr>
          <a:xfrm>
            <a:off x="0" y="214033"/>
            <a:ext cx="1714500" cy="1714500"/>
          </a:xfrm>
          <a:prstGeom prst="rect">
            <a:avLst/>
          </a:prstGeom>
        </p:spPr>
      </p:pic>
    </p:spTree>
  </p:cSld>
  <p:clrMapOvr>
    <a:masterClrMapping/>
  </p:clrMapOvr>
  <p:transition spd="slow">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shot (315).png"/>
          <p:cNvPicPr>
            <a:picLocks noGrp="1" noChangeAspect="1"/>
          </p:cNvPicPr>
          <p:nvPr>
            <p:ph idx="1"/>
          </p:nvPr>
        </p:nvPicPr>
        <p:blipFill>
          <a:blip r:embed="rId2"/>
          <a:stretch>
            <a:fillRect/>
          </a:stretch>
        </p:blipFill>
        <p:spPr>
          <a:xfrm>
            <a:off x="2072922" y="1600200"/>
            <a:ext cx="8046156" cy="4525963"/>
          </a:xfrm>
        </p:spPr>
      </p:pic>
      <p:sp>
        <p:nvSpPr>
          <p:cNvPr id="5" name="TextBox 4"/>
          <p:cNvSpPr txBox="1"/>
          <p:nvPr/>
        </p:nvSpPr>
        <p:spPr>
          <a:xfrm>
            <a:off x="5674659" y="6194606"/>
            <a:ext cx="2796988" cy="369332"/>
          </a:xfrm>
          <a:prstGeom prst="rect">
            <a:avLst/>
          </a:prstGeom>
          <a:noFill/>
        </p:spPr>
        <p:txBody>
          <a:bodyPr wrap="square" rtlCol="0">
            <a:spAutoFit/>
          </a:bodyPr>
          <a:lstStyle/>
          <a:p>
            <a:r>
              <a:rPr lang="en-IN" dirty="0" smtClean="0"/>
              <a:t>Admin portal</a:t>
            </a:r>
            <a:endParaRPr lang="en-US" dirty="0"/>
          </a:p>
        </p:txBody>
      </p:sp>
      <p:pic>
        <p:nvPicPr>
          <p:cNvPr id="6" name="Picture 5" descr="images.png"/>
          <p:cNvPicPr>
            <a:picLocks noChangeAspect="1"/>
          </p:cNvPicPr>
          <p:nvPr/>
        </p:nvPicPr>
        <p:blipFill>
          <a:blip r:embed="rId3"/>
          <a:stretch>
            <a:fillRect/>
          </a:stretch>
        </p:blipFill>
        <p:spPr>
          <a:xfrm>
            <a:off x="0" y="214033"/>
            <a:ext cx="1714500" cy="1714500"/>
          </a:xfrm>
          <a:prstGeom prst="rect">
            <a:avLst/>
          </a:prstGeom>
        </p:spPr>
      </p:pic>
      <p:sp>
        <p:nvSpPr>
          <p:cNvPr id="7" name="Rounded Rectangle 6"/>
          <p:cNvSpPr/>
          <p:nvPr/>
        </p:nvSpPr>
        <p:spPr>
          <a:xfrm>
            <a:off x="4389120" y="3558540"/>
            <a:ext cx="916940" cy="11176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 name="Rounded Rectangle 7"/>
          <p:cNvSpPr/>
          <p:nvPr/>
        </p:nvSpPr>
        <p:spPr>
          <a:xfrm>
            <a:off x="4408170" y="3878580"/>
            <a:ext cx="1078230" cy="87629"/>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Rounded Rectangle 8"/>
          <p:cNvSpPr/>
          <p:nvPr/>
        </p:nvSpPr>
        <p:spPr>
          <a:xfrm>
            <a:off x="4415790" y="4267200"/>
            <a:ext cx="1253490" cy="68579"/>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Rounded Rectangle 9"/>
          <p:cNvSpPr/>
          <p:nvPr/>
        </p:nvSpPr>
        <p:spPr>
          <a:xfrm>
            <a:off x="4392930" y="4625340"/>
            <a:ext cx="948690" cy="102869"/>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Tree>
  </p:cSld>
  <p:clrMapOvr>
    <a:masterClrMapping/>
  </p:clrMapOvr>
  <p:transition spd="slow">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546411"/>
            <a:ext cx="10972800" cy="4525963"/>
          </a:xfrm>
        </p:spPr>
        <p:txBody>
          <a:bodyPr>
            <a:normAutofit lnSpcReduction="10000"/>
          </a:bodyPr>
          <a:lstStyle/>
          <a:p>
            <a:pPr>
              <a:lnSpc>
                <a:spcPct val="150000"/>
              </a:lnSpc>
              <a:buClr>
                <a:schemeClr val="accent6"/>
              </a:buClr>
              <a:buFont typeface="Wingdings" pitchFamily="2" charset="2"/>
              <a:buChar char="v"/>
            </a:pPr>
            <a:r>
              <a:rPr lang="en-IN" sz="2500" b="1" dirty="0" smtClean="0">
                <a:latin typeface="+mj-lt"/>
                <a:cs typeface="Times New Roman" pitchFamily="18" charset="0"/>
              </a:rPr>
              <a:t>S. SAI SRI VINAY REDDY		- 19BQ1A05J7</a:t>
            </a:r>
          </a:p>
          <a:p>
            <a:pPr>
              <a:lnSpc>
                <a:spcPct val="150000"/>
              </a:lnSpc>
              <a:buClr>
                <a:schemeClr val="accent6"/>
              </a:buClr>
              <a:buFont typeface="Wingdings" pitchFamily="2" charset="2"/>
              <a:buChar char="v"/>
            </a:pPr>
            <a:r>
              <a:rPr lang="en-IN" sz="2500" b="1" dirty="0" smtClean="0">
                <a:latin typeface="+mj-lt"/>
                <a:cs typeface="Times New Roman" pitchFamily="18" charset="0"/>
              </a:rPr>
              <a:t>T. CHANDRIKA			- 19BQ1A05M9</a:t>
            </a:r>
          </a:p>
          <a:p>
            <a:pPr>
              <a:lnSpc>
                <a:spcPct val="150000"/>
              </a:lnSpc>
              <a:buClr>
                <a:schemeClr val="accent6"/>
              </a:buClr>
              <a:buFont typeface="Wingdings" pitchFamily="2" charset="2"/>
              <a:buChar char="v"/>
            </a:pPr>
            <a:r>
              <a:rPr lang="en-IN" sz="2500" b="1" dirty="0" smtClean="0">
                <a:latin typeface="+mj-lt"/>
                <a:cs typeface="Times New Roman" pitchFamily="18" charset="0"/>
              </a:rPr>
              <a:t>S. KAARTHIKEYA			- 19BQ1A05L5</a:t>
            </a:r>
          </a:p>
          <a:p>
            <a:pPr>
              <a:lnSpc>
                <a:spcPct val="150000"/>
              </a:lnSpc>
              <a:buClr>
                <a:schemeClr val="accent6"/>
              </a:buClr>
              <a:buFont typeface="Wingdings" pitchFamily="2" charset="2"/>
              <a:buChar char="v"/>
            </a:pPr>
            <a:r>
              <a:rPr lang="en-IN" sz="2500" b="1" dirty="0" smtClean="0">
                <a:latin typeface="+mj-lt"/>
                <a:cs typeface="Times New Roman" pitchFamily="18" charset="0"/>
              </a:rPr>
              <a:t>Sk. SIDDIK				- 19BQ1A05L0</a:t>
            </a:r>
          </a:p>
          <a:p>
            <a:pPr>
              <a:lnSpc>
                <a:spcPct val="150000"/>
              </a:lnSpc>
              <a:buClr>
                <a:schemeClr val="accent6"/>
              </a:buClr>
              <a:buFont typeface="Wingdings" pitchFamily="2" charset="2"/>
              <a:buChar char="v"/>
            </a:pPr>
            <a:r>
              <a:rPr lang="en-IN" sz="2500" b="1" dirty="0" smtClean="0">
                <a:latin typeface="+mj-lt"/>
                <a:cs typeface="Times New Roman" pitchFamily="18" charset="0"/>
              </a:rPr>
              <a:t>T. SATYA AKHIL			- 19BQ1A05P8</a:t>
            </a:r>
          </a:p>
          <a:p>
            <a:pPr algn="r">
              <a:lnSpc>
                <a:spcPct val="150000"/>
              </a:lnSpc>
              <a:buNone/>
            </a:pPr>
            <a:r>
              <a:rPr lang="en-IN" sz="2500" dirty="0" smtClean="0">
                <a:latin typeface="+mj-lt"/>
                <a:cs typeface="Times New Roman" pitchFamily="18" charset="0"/>
              </a:rPr>
              <a:t>Under the supervision of</a:t>
            </a:r>
          </a:p>
          <a:p>
            <a:pPr algn="r">
              <a:lnSpc>
                <a:spcPct val="150000"/>
              </a:lnSpc>
              <a:buNone/>
            </a:pPr>
            <a:r>
              <a:rPr lang="en-IN" sz="2500" b="1" dirty="0" smtClean="0">
                <a:latin typeface="+mj-lt"/>
                <a:cs typeface="Times New Roman" pitchFamily="18" charset="0"/>
              </a:rPr>
              <a:t>Dr. G. SANJAY GANDHI, Ph.D.</a:t>
            </a:r>
            <a:endParaRPr lang="en-US" sz="2500" b="1" dirty="0">
              <a:latin typeface="+mj-lt"/>
              <a:cs typeface="Times New Roman" pitchFamily="18" charset="0"/>
            </a:endParaRPr>
          </a:p>
        </p:txBody>
      </p:sp>
      <p:sp>
        <p:nvSpPr>
          <p:cNvPr id="4" name="Title 3"/>
          <p:cNvSpPr>
            <a:spLocks noGrp="1"/>
          </p:cNvSpPr>
          <p:nvPr>
            <p:ph type="title"/>
          </p:nvPr>
        </p:nvSpPr>
        <p:spPr/>
        <p:txBody>
          <a:bodyPr/>
          <a:lstStyle/>
          <a:p>
            <a:endParaRPr lang="en-US" dirty="0"/>
          </a:p>
        </p:txBody>
      </p:sp>
      <p:sp>
        <p:nvSpPr>
          <p:cNvPr id="5" name="Rectangle 4"/>
          <p:cNvSpPr/>
          <p:nvPr/>
        </p:nvSpPr>
        <p:spPr>
          <a:xfrm>
            <a:off x="2573584" y="268954"/>
            <a:ext cx="6632458" cy="1200329"/>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72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TEAM MEMBERS</a:t>
            </a:r>
            <a:endParaRPr lang="en-US" sz="72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pic>
        <p:nvPicPr>
          <p:cNvPr id="6" name="Picture 5" descr="Quiet-Virtual-Team-Members-to-Speak-Up-during-Remote-Meetings.png"/>
          <p:cNvPicPr>
            <a:picLocks noChangeAspect="1"/>
          </p:cNvPicPr>
          <p:nvPr/>
        </p:nvPicPr>
        <p:blipFill>
          <a:blip r:embed="rId2"/>
          <a:stretch>
            <a:fillRect/>
          </a:stretch>
        </p:blipFill>
        <p:spPr>
          <a:xfrm>
            <a:off x="7331898" y="1855695"/>
            <a:ext cx="4860102" cy="2733807"/>
          </a:xfrm>
          <a:prstGeom prst="rect">
            <a:avLst/>
          </a:prstGeom>
        </p:spPr>
      </p:pic>
    </p:spTree>
  </p:cSld>
  <p:clrMapOvr>
    <a:masterClrMapping/>
  </p:clrMapOvr>
  <p:transition spd="slow">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80813-thank you slides for PowerPoint presentation.png"/>
          <p:cNvPicPr>
            <a:picLocks noChangeAspect="1"/>
          </p:cNvPicPr>
          <p:nvPr/>
        </p:nvPicPr>
        <p:blipFill>
          <a:blip r:embed="rId2"/>
          <a:stretch>
            <a:fillRect/>
          </a:stretch>
        </p:blipFill>
        <p:spPr>
          <a:xfrm>
            <a:off x="0" y="0"/>
            <a:ext cx="12192000" cy="6858000"/>
          </a:xfrm>
          <a:prstGeom prst="rect">
            <a:avLst/>
          </a:prstGeom>
        </p:spPr>
      </p:pic>
      <p:sp>
        <p:nvSpPr>
          <p:cNvPr id="8" name="Rectangle 7"/>
          <p:cNvSpPr/>
          <p:nvPr/>
        </p:nvSpPr>
        <p:spPr>
          <a:xfrm>
            <a:off x="349624" y="3576918"/>
            <a:ext cx="4500282" cy="762000"/>
          </a:xfrm>
          <a:prstGeom prst="rect">
            <a:avLst/>
          </a:prstGeom>
          <a:solidFill>
            <a:schemeClr val="tx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lnSpcReduction="10000"/>
          </a:bodyPr>
          <a:lstStyle/>
          <a:p>
            <a:pPr>
              <a:buClr>
                <a:srgbClr val="FFC000"/>
              </a:buClr>
              <a:buFont typeface="Wingdings" pitchFamily="2" charset="2"/>
              <a:buChar char="v"/>
            </a:pPr>
            <a:r>
              <a:rPr lang="en-IN" dirty="0" smtClean="0"/>
              <a:t>Abstract</a:t>
            </a:r>
          </a:p>
          <a:p>
            <a:pPr>
              <a:buClr>
                <a:srgbClr val="FFC000"/>
              </a:buClr>
              <a:buFont typeface="Wingdings" pitchFamily="2" charset="2"/>
              <a:buChar char="v"/>
            </a:pPr>
            <a:r>
              <a:rPr lang="en-IN" dirty="0" smtClean="0"/>
              <a:t>Introduction</a:t>
            </a:r>
          </a:p>
          <a:p>
            <a:pPr>
              <a:buClr>
                <a:srgbClr val="FFC000"/>
              </a:buClr>
              <a:buFont typeface="Wingdings" pitchFamily="2" charset="2"/>
              <a:buChar char="v"/>
            </a:pPr>
            <a:r>
              <a:rPr lang="en-IN" dirty="0" smtClean="0"/>
              <a:t>Scenario of Existing Web applications</a:t>
            </a:r>
          </a:p>
          <a:p>
            <a:pPr>
              <a:buClr>
                <a:srgbClr val="FFC000"/>
              </a:buClr>
              <a:buFont typeface="Wingdings" pitchFamily="2" charset="2"/>
              <a:buChar char="v"/>
            </a:pPr>
            <a:r>
              <a:rPr lang="en-IN" dirty="0" smtClean="0"/>
              <a:t>Problem Statement</a:t>
            </a:r>
          </a:p>
          <a:p>
            <a:pPr>
              <a:buClr>
                <a:srgbClr val="FFC000"/>
              </a:buClr>
              <a:buFont typeface="Wingdings" pitchFamily="2" charset="2"/>
              <a:buChar char="v"/>
            </a:pPr>
            <a:r>
              <a:rPr lang="en-IN" dirty="0" smtClean="0"/>
              <a:t>Proposed Solution</a:t>
            </a:r>
          </a:p>
          <a:p>
            <a:pPr>
              <a:buClr>
                <a:srgbClr val="FFC000"/>
              </a:buClr>
              <a:buFont typeface="Wingdings" pitchFamily="2" charset="2"/>
              <a:buChar char="v"/>
            </a:pPr>
            <a:r>
              <a:rPr lang="en-IN" dirty="0" smtClean="0"/>
              <a:t>Operating Environment</a:t>
            </a:r>
          </a:p>
          <a:p>
            <a:pPr>
              <a:buClr>
                <a:srgbClr val="FFC000"/>
              </a:buClr>
              <a:buFont typeface="Wingdings" pitchFamily="2" charset="2"/>
              <a:buChar char="v"/>
            </a:pPr>
            <a:r>
              <a:rPr lang="en-IN" dirty="0" smtClean="0"/>
              <a:t>Future Enhancements</a:t>
            </a:r>
          </a:p>
          <a:p>
            <a:pPr>
              <a:buClr>
                <a:srgbClr val="FFC000"/>
              </a:buClr>
              <a:buFont typeface="Wingdings" pitchFamily="2" charset="2"/>
              <a:buChar char="v"/>
            </a:pPr>
            <a:r>
              <a:rPr lang="en-IN" dirty="0" smtClean="0"/>
              <a:t>Screenshots</a:t>
            </a:r>
          </a:p>
          <a:p>
            <a:pPr>
              <a:buClr>
                <a:srgbClr val="FFC000"/>
              </a:buClr>
              <a:buFont typeface="Wingdings" pitchFamily="2" charset="2"/>
              <a:buChar char="v"/>
            </a:pPr>
            <a:endParaRPr lang="en-IN" dirty="0" smtClean="0"/>
          </a:p>
          <a:p>
            <a:pPr>
              <a:buClr>
                <a:srgbClr val="FFC000"/>
              </a:buClr>
              <a:buFont typeface="Wingdings" pitchFamily="2" charset="2"/>
              <a:buChar char="v"/>
            </a:pPr>
            <a:endParaRPr lang="en-US" dirty="0"/>
          </a:p>
        </p:txBody>
      </p:sp>
      <p:sp>
        <p:nvSpPr>
          <p:cNvPr id="4" name="Rectangle 3"/>
          <p:cNvSpPr/>
          <p:nvPr/>
        </p:nvSpPr>
        <p:spPr>
          <a:xfrm>
            <a:off x="3999144" y="322726"/>
            <a:ext cx="3960636" cy="1107996"/>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6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CONTENTS</a:t>
            </a:r>
            <a:endParaRPr lang="en-US" sz="66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pic>
        <p:nvPicPr>
          <p:cNvPr id="5" name="Picture 4" descr="Document illustration 7.jpg"/>
          <p:cNvPicPr>
            <a:picLocks noChangeAspect="1"/>
          </p:cNvPicPr>
          <p:nvPr/>
        </p:nvPicPr>
        <p:blipFill>
          <a:blip r:embed="rId2"/>
          <a:stretch>
            <a:fillRect/>
          </a:stretch>
        </p:blipFill>
        <p:spPr>
          <a:xfrm>
            <a:off x="7238998" y="1568822"/>
            <a:ext cx="4401671" cy="4401671"/>
          </a:xfrm>
          <a:prstGeom prst="rect">
            <a:avLst/>
          </a:prstGeom>
        </p:spPr>
      </p:pic>
    </p:spTree>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609600" y="1134021"/>
            <a:ext cx="10972800" cy="4525963"/>
          </a:xfrm>
        </p:spPr>
        <p:txBody>
          <a:bodyPr>
            <a:noAutofit/>
          </a:bodyPr>
          <a:lstStyle/>
          <a:p>
            <a:pPr algn="just">
              <a:lnSpc>
                <a:spcPct val="150000"/>
              </a:lnSpc>
              <a:buNone/>
            </a:pPr>
            <a:r>
              <a:rPr lang="en-US" sz="1700" dirty="0" smtClean="0">
                <a:latin typeface="+mj-lt"/>
                <a:cs typeface="Times New Roman" pitchFamily="18" charset="0"/>
              </a:rPr>
              <a:t>	Blogging refers to writing, photography and other media that is self-published in online. It has started an opportunity for individuals to write diary-style entries. It enables you to reach the billions of people that use the internet. Looking into the technical elements, there are some popular blogging websites like Blogger, </a:t>
            </a:r>
            <a:r>
              <a:rPr lang="en-US" sz="1700" dirty="0" err="1" smtClean="0">
                <a:latin typeface="+mj-lt"/>
                <a:cs typeface="Times New Roman" pitchFamily="18" charset="0"/>
              </a:rPr>
              <a:t>Tumblr</a:t>
            </a:r>
            <a:r>
              <a:rPr lang="en-US" sz="1700" dirty="0" smtClean="0">
                <a:latin typeface="+mj-lt"/>
                <a:cs typeface="Times New Roman" pitchFamily="18" charset="0"/>
              </a:rPr>
              <a:t> etc. Every application has functional and non-functional requirements. Some non-functional requirements are design, performance, responsiveness and speed of the application. With the help of modern web frameworks, we can improve the UI design </a:t>
            </a:r>
            <a:r>
              <a:rPr lang="en-US" sz="1700" dirty="0" smtClean="0">
                <a:latin typeface="+mj-lt"/>
                <a:cs typeface="Times New Roman" pitchFamily="18" charset="0"/>
              </a:rPr>
              <a:t>with Tailwind </a:t>
            </a:r>
            <a:r>
              <a:rPr lang="en-US" sz="1700" dirty="0" smtClean="0">
                <a:latin typeface="+mj-lt"/>
                <a:cs typeface="Times New Roman" pitchFamily="18" charset="0"/>
              </a:rPr>
              <a:t>which contains reusable components, that makes the development easier and make the application to look attractive and responsive. With modern back-end technologies the process of fetching/ storing data became simple, efficient and reliable, hence the performance and speed is  improved. The code redundancy is reduced, which makes the web application simple and light in weight. The special features (functional requirements) of this web application is improved design patterns(like MVC) which enhances the performance, readability of the code and maintenance of the application.</a:t>
            </a:r>
          </a:p>
          <a:p>
            <a:pPr algn="just">
              <a:lnSpc>
                <a:spcPct val="170000"/>
              </a:lnSpc>
              <a:buNone/>
            </a:pPr>
            <a:endParaRPr lang="en-US" sz="1700" dirty="0">
              <a:latin typeface="+mj-lt"/>
              <a:cs typeface="Times New Roman" pitchFamily="18" charset="0"/>
            </a:endParaRPr>
          </a:p>
        </p:txBody>
      </p:sp>
      <p:sp>
        <p:nvSpPr>
          <p:cNvPr id="4" name="Rectangle 3"/>
          <p:cNvSpPr/>
          <p:nvPr/>
        </p:nvSpPr>
        <p:spPr>
          <a:xfrm>
            <a:off x="4162156" y="206201"/>
            <a:ext cx="3831819" cy="1107996"/>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6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ABSTRACT</a:t>
            </a:r>
            <a:endParaRPr lang="en-US" sz="66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cSld>
  <p:clrMapOvr>
    <a:masterClrMapping/>
  </p:clrMapOvr>
  <p:transition spd="slow">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b="1" dirty="0">
              <a:solidFill>
                <a:srgbClr val="FF0000"/>
              </a:solidFill>
              <a:latin typeface="Times New Roman" pitchFamily="18" charset="0"/>
              <a:cs typeface="Times New Roman" pitchFamily="18" charset="0"/>
            </a:endParaRPr>
          </a:p>
        </p:txBody>
      </p:sp>
      <p:pic>
        <p:nvPicPr>
          <p:cNvPr id="4" name="Content Placeholder 3" descr="what-is-a-blog.png"/>
          <p:cNvPicPr>
            <a:picLocks noGrp="1" noChangeAspect="1"/>
          </p:cNvPicPr>
          <p:nvPr>
            <p:ph idx="1"/>
          </p:nvPr>
        </p:nvPicPr>
        <p:blipFill>
          <a:blip r:embed="rId2"/>
          <a:stretch>
            <a:fillRect/>
          </a:stretch>
        </p:blipFill>
        <p:spPr>
          <a:xfrm>
            <a:off x="6389089" y="1422091"/>
            <a:ext cx="5542934" cy="3158873"/>
          </a:xfrm>
        </p:spPr>
      </p:pic>
      <p:sp>
        <p:nvSpPr>
          <p:cNvPr id="5" name="TextBox 4"/>
          <p:cNvSpPr txBox="1"/>
          <p:nvPr/>
        </p:nvSpPr>
        <p:spPr>
          <a:xfrm>
            <a:off x="376519" y="1461247"/>
            <a:ext cx="5880847" cy="2862322"/>
          </a:xfrm>
          <a:prstGeom prst="rect">
            <a:avLst/>
          </a:prstGeom>
          <a:noFill/>
        </p:spPr>
        <p:txBody>
          <a:bodyPr wrap="square" rtlCol="0">
            <a:spAutoFit/>
          </a:bodyPr>
          <a:lstStyle/>
          <a:p>
            <a:pPr>
              <a:buFont typeface="Arial" pitchFamily="34" charset="0"/>
              <a:buChar char="•"/>
            </a:pPr>
            <a:r>
              <a:rPr lang="en-IN" dirty="0" smtClean="0">
                <a:solidFill>
                  <a:srgbClr val="FF0000"/>
                </a:solidFill>
                <a:latin typeface="+mj-lt"/>
                <a:cs typeface="Times New Roman" pitchFamily="18" charset="0"/>
              </a:rPr>
              <a:t>What is a blog?</a:t>
            </a:r>
          </a:p>
          <a:p>
            <a:pPr>
              <a:lnSpc>
                <a:spcPct val="150000"/>
              </a:lnSpc>
            </a:pPr>
            <a:r>
              <a:rPr lang="en-IN" dirty="0" smtClean="0">
                <a:latin typeface="+mj-lt"/>
                <a:cs typeface="Times New Roman" pitchFamily="18" charset="0"/>
              </a:rPr>
              <a:t>   </a:t>
            </a:r>
            <a:r>
              <a:rPr lang="en-US" dirty="0" smtClean="0">
                <a:latin typeface="+mj-lt"/>
                <a:cs typeface="Times New Roman" pitchFamily="18" charset="0"/>
              </a:rPr>
              <a:t>A blog is </a:t>
            </a:r>
            <a:r>
              <a:rPr lang="en-US" b="1" dirty="0" smtClean="0">
                <a:latin typeface="+mj-lt"/>
                <a:cs typeface="Times New Roman" pitchFamily="18" charset="0"/>
              </a:rPr>
              <a:t>a discussion or informational website published on the World Wide Web consisting of  informal diary-style text entries (posts)</a:t>
            </a:r>
            <a:r>
              <a:rPr lang="en-US" dirty="0" smtClean="0">
                <a:latin typeface="+mj-lt"/>
                <a:cs typeface="Times New Roman" pitchFamily="18" charset="0"/>
              </a:rPr>
              <a:t>.</a:t>
            </a:r>
          </a:p>
          <a:p>
            <a:pPr>
              <a:lnSpc>
                <a:spcPct val="150000"/>
              </a:lnSpc>
            </a:pPr>
            <a:r>
              <a:rPr lang="en-US" dirty="0" smtClean="0">
                <a:latin typeface="+mj-lt"/>
                <a:cs typeface="Times New Roman" pitchFamily="18" charset="0"/>
              </a:rPr>
              <a:t>   Posts are typically displayed in reverse chronological order, so that the most recent post appears first, at the top of the web page.</a:t>
            </a:r>
            <a:endParaRPr lang="en-IN" dirty="0" smtClean="0">
              <a:latin typeface="+mj-lt"/>
              <a:cs typeface="Times New Roman" pitchFamily="18" charset="0"/>
            </a:endParaRPr>
          </a:p>
        </p:txBody>
      </p:sp>
      <p:sp>
        <p:nvSpPr>
          <p:cNvPr id="6" name="TextBox 5"/>
          <p:cNvSpPr txBox="1"/>
          <p:nvPr/>
        </p:nvSpPr>
        <p:spPr>
          <a:xfrm>
            <a:off x="358589" y="4491319"/>
            <a:ext cx="11367247" cy="1892826"/>
          </a:xfrm>
          <a:prstGeom prst="rect">
            <a:avLst/>
          </a:prstGeom>
          <a:noFill/>
        </p:spPr>
        <p:txBody>
          <a:bodyPr wrap="square" rtlCol="0">
            <a:spAutoFit/>
          </a:bodyPr>
          <a:lstStyle/>
          <a:p>
            <a:pPr>
              <a:buFont typeface="Arial" pitchFamily="34" charset="0"/>
              <a:buChar char="•"/>
            </a:pPr>
            <a:r>
              <a:rPr lang="en-IN" dirty="0" smtClean="0">
                <a:solidFill>
                  <a:srgbClr val="FF0000"/>
                </a:solidFill>
                <a:latin typeface="+mj-lt"/>
                <a:cs typeface="Times New Roman" pitchFamily="18" charset="0"/>
              </a:rPr>
              <a:t>What is the purpose of a blog?</a:t>
            </a:r>
          </a:p>
          <a:p>
            <a:pPr>
              <a:lnSpc>
                <a:spcPct val="150000"/>
              </a:lnSpc>
            </a:pPr>
            <a:r>
              <a:rPr lang="en-US" dirty="0" smtClean="0">
                <a:latin typeface="+mj-lt"/>
                <a:cs typeface="Times New Roman" pitchFamily="18" charset="0"/>
              </a:rPr>
              <a:t>The purpose of a blog is </a:t>
            </a:r>
            <a:r>
              <a:rPr lang="en-US" b="1" dirty="0" smtClean="0">
                <a:latin typeface="+mj-lt"/>
                <a:cs typeface="Times New Roman" pitchFamily="18" charset="0"/>
              </a:rPr>
              <a:t>to provide content on your website that answers your prospective customers' questions and helps them learn about your product or service</a:t>
            </a:r>
            <a:r>
              <a:rPr lang="en-US" dirty="0" smtClean="0">
                <a:latin typeface="+mj-lt"/>
                <a:cs typeface="Times New Roman" pitchFamily="18" charset="0"/>
              </a:rPr>
              <a:t>. It expands your brand's visibility by giving Google and other search engines content to index and serve up in search results.</a:t>
            </a:r>
            <a:endParaRPr lang="en-US" dirty="0" smtClean="0">
              <a:solidFill>
                <a:srgbClr val="FF0000"/>
              </a:solidFill>
              <a:latin typeface="+mj-lt"/>
              <a:cs typeface="Times New Roman" pitchFamily="18" charset="0"/>
            </a:endParaRPr>
          </a:p>
          <a:p>
            <a:endParaRPr lang="en-US" dirty="0">
              <a:latin typeface="+mj-lt"/>
            </a:endParaRPr>
          </a:p>
        </p:txBody>
      </p:sp>
      <p:sp>
        <p:nvSpPr>
          <p:cNvPr id="7" name="Rectangle 6"/>
          <p:cNvSpPr/>
          <p:nvPr/>
        </p:nvSpPr>
        <p:spPr>
          <a:xfrm>
            <a:off x="3432333" y="277922"/>
            <a:ext cx="5739713" cy="1107996"/>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6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INTRODUCTION</a:t>
            </a:r>
            <a:endParaRPr lang="en-US" sz="66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cSld>
  <p:clrMapOvr>
    <a:masterClrMapping/>
  </p:clrMapOvr>
  <p:transition spd="slow">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b="1" dirty="0">
              <a:solidFill>
                <a:srgbClr val="FF0000"/>
              </a:solidFill>
              <a:latin typeface="Times New Roman" pitchFamily="18" charset="0"/>
              <a:cs typeface="Times New Roman" pitchFamily="18" charset="0"/>
            </a:endParaRPr>
          </a:p>
        </p:txBody>
      </p:sp>
      <p:pic>
        <p:nvPicPr>
          <p:cNvPr id="4" name="Content Placeholder 3" descr="free-blog-sites-platforms-techwelkin.jpg"/>
          <p:cNvPicPr>
            <a:picLocks noGrp="1" noChangeAspect="1"/>
          </p:cNvPicPr>
          <p:nvPr>
            <p:ph idx="1"/>
          </p:nvPr>
        </p:nvPicPr>
        <p:blipFill>
          <a:blip r:embed="rId2"/>
          <a:srcRect b="28696"/>
          <a:stretch>
            <a:fillRect/>
          </a:stretch>
        </p:blipFill>
        <p:spPr>
          <a:xfrm>
            <a:off x="3537109" y="1593989"/>
            <a:ext cx="8170797" cy="4233070"/>
          </a:xfrm>
        </p:spPr>
      </p:pic>
      <p:sp>
        <p:nvSpPr>
          <p:cNvPr id="5" name="TextBox 4"/>
          <p:cNvSpPr txBox="1"/>
          <p:nvPr/>
        </p:nvSpPr>
        <p:spPr>
          <a:xfrm>
            <a:off x="681318" y="1667435"/>
            <a:ext cx="3048000" cy="3276282"/>
          </a:xfrm>
          <a:prstGeom prst="rect">
            <a:avLst/>
          </a:prstGeom>
          <a:noFill/>
        </p:spPr>
        <p:txBody>
          <a:bodyPr wrap="square" rtlCol="0">
            <a:spAutoFit/>
          </a:bodyPr>
          <a:lstStyle/>
          <a:p>
            <a:pPr>
              <a:lnSpc>
                <a:spcPct val="150000"/>
              </a:lnSpc>
              <a:buClr>
                <a:srgbClr val="FFC000"/>
              </a:buClr>
              <a:buFont typeface="Wingdings" pitchFamily="2" charset="2"/>
              <a:buChar char="v"/>
            </a:pPr>
            <a:r>
              <a:rPr lang="en-US" sz="2000" dirty="0" smtClean="0">
                <a:latin typeface="+mj-lt"/>
                <a:cs typeface="Times New Roman" pitchFamily="18" charset="0"/>
              </a:rPr>
              <a:t>WordPress.com</a:t>
            </a:r>
          </a:p>
          <a:p>
            <a:pPr>
              <a:lnSpc>
                <a:spcPct val="150000"/>
              </a:lnSpc>
              <a:buClr>
                <a:srgbClr val="FFC000"/>
              </a:buClr>
              <a:buFont typeface="Wingdings" pitchFamily="2" charset="2"/>
              <a:buChar char="v"/>
            </a:pPr>
            <a:r>
              <a:rPr lang="en-US" sz="2000" dirty="0" smtClean="0">
                <a:latin typeface="+mj-lt"/>
                <a:cs typeface="Times New Roman" pitchFamily="18" charset="0"/>
              </a:rPr>
              <a:t>WordPress.org </a:t>
            </a:r>
          </a:p>
          <a:p>
            <a:pPr>
              <a:lnSpc>
                <a:spcPct val="150000"/>
              </a:lnSpc>
              <a:buClr>
                <a:srgbClr val="FFC000"/>
              </a:buClr>
              <a:buFont typeface="Wingdings" pitchFamily="2" charset="2"/>
              <a:buChar char="v"/>
            </a:pPr>
            <a:r>
              <a:rPr lang="en-US" sz="2000" dirty="0" smtClean="0">
                <a:latin typeface="+mj-lt"/>
                <a:cs typeface="Times New Roman" pitchFamily="18" charset="0"/>
              </a:rPr>
              <a:t>Medium.com</a:t>
            </a:r>
          </a:p>
          <a:p>
            <a:pPr>
              <a:lnSpc>
                <a:spcPct val="150000"/>
              </a:lnSpc>
              <a:buClr>
                <a:srgbClr val="FFC000"/>
              </a:buClr>
              <a:buFont typeface="Wingdings" pitchFamily="2" charset="2"/>
              <a:buChar char="v"/>
            </a:pPr>
            <a:r>
              <a:rPr lang="en-US" sz="2000" dirty="0" smtClean="0">
                <a:latin typeface="+mj-lt"/>
                <a:cs typeface="Times New Roman" pitchFamily="18" charset="0"/>
              </a:rPr>
              <a:t>Blogger.com by Google.</a:t>
            </a:r>
          </a:p>
          <a:p>
            <a:pPr>
              <a:lnSpc>
                <a:spcPct val="150000"/>
              </a:lnSpc>
              <a:buClr>
                <a:srgbClr val="FFC000"/>
              </a:buClr>
              <a:buFont typeface="Wingdings" pitchFamily="2" charset="2"/>
              <a:buChar char="v"/>
            </a:pPr>
            <a:r>
              <a:rPr lang="en-US" sz="2000" dirty="0" smtClean="0">
                <a:latin typeface="+mj-lt"/>
                <a:cs typeface="Times New Roman" pitchFamily="18" charset="0"/>
              </a:rPr>
              <a:t>Tumblr.com</a:t>
            </a:r>
          </a:p>
          <a:p>
            <a:pPr>
              <a:lnSpc>
                <a:spcPct val="150000"/>
              </a:lnSpc>
              <a:buClr>
                <a:srgbClr val="FFC000"/>
              </a:buClr>
              <a:buFont typeface="Wingdings" pitchFamily="2" charset="2"/>
              <a:buChar char="v"/>
            </a:pPr>
            <a:r>
              <a:rPr lang="en-US" sz="2000" dirty="0" smtClean="0">
                <a:latin typeface="+mj-lt"/>
                <a:cs typeface="Times New Roman" pitchFamily="18" charset="0"/>
              </a:rPr>
              <a:t>Wix.com</a:t>
            </a:r>
          </a:p>
          <a:p>
            <a:pPr>
              <a:lnSpc>
                <a:spcPct val="150000"/>
              </a:lnSpc>
              <a:buClr>
                <a:srgbClr val="FFC000"/>
              </a:buClr>
              <a:buFont typeface="Wingdings" pitchFamily="2" charset="2"/>
              <a:buChar char="v"/>
            </a:pPr>
            <a:endParaRPr lang="en-US" sz="2000" dirty="0">
              <a:latin typeface="+mj-lt"/>
              <a:cs typeface="Times New Roman" pitchFamily="18" charset="0"/>
            </a:endParaRPr>
          </a:p>
        </p:txBody>
      </p:sp>
      <p:sp>
        <p:nvSpPr>
          <p:cNvPr id="6" name="Rectangle 5"/>
          <p:cNvSpPr/>
          <p:nvPr/>
        </p:nvSpPr>
        <p:spPr>
          <a:xfrm>
            <a:off x="1195370" y="358605"/>
            <a:ext cx="9227527"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IN" sz="54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POPULAR BLOGGING WEBSITES</a:t>
            </a: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0635" y="274638"/>
            <a:ext cx="10972800" cy="1143000"/>
          </a:xfrm>
        </p:spPr>
        <p:txBody>
          <a:bodyPr>
            <a:normAutofit/>
          </a:bodyPr>
          <a:lstStyle/>
          <a:p>
            <a:endParaRPr lang="en-US" sz="3000"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IN" dirty="0" smtClean="0"/>
              <a:t>These are not very serious issues with most of the users, but with improving day to day technological trends, user experience is given more priority over functionality of the application.</a:t>
            </a:r>
          </a:p>
          <a:p>
            <a:r>
              <a:rPr lang="en-IN" dirty="0" smtClean="0"/>
              <a:t>Users are giving much importance to the visual experience of the application. They are expecting more about styling.</a:t>
            </a:r>
          </a:p>
          <a:p>
            <a:r>
              <a:rPr lang="en-IN" dirty="0" smtClean="0"/>
              <a:t>With the existing applications, these aspects seems to be slightly outdated, so the main focus is done on these aspects.</a:t>
            </a:r>
            <a:endParaRPr lang="en-US" dirty="0"/>
          </a:p>
        </p:txBody>
      </p:sp>
      <p:sp>
        <p:nvSpPr>
          <p:cNvPr id="4" name="Rectangle 3"/>
          <p:cNvSpPr/>
          <p:nvPr/>
        </p:nvSpPr>
        <p:spPr>
          <a:xfrm>
            <a:off x="221117" y="690300"/>
            <a:ext cx="11767709" cy="861774"/>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0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SCENARIO OF EXISTING WEB APPLICATIONS</a:t>
            </a:r>
            <a:endParaRPr lang="en-US" sz="50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b="1" dirty="0">
              <a:solidFill>
                <a:srgbClr val="FF0000"/>
              </a:solidFill>
              <a:latin typeface="Times New Roman" pitchFamily="18" charset="0"/>
              <a:cs typeface="Times New Roman" pitchFamily="18" charset="0"/>
            </a:endParaRPr>
          </a:p>
        </p:txBody>
      </p:sp>
      <p:sp>
        <p:nvSpPr>
          <p:cNvPr id="3" name="Content Placeholder 2"/>
          <p:cNvSpPr>
            <a:spLocks noGrp="1"/>
          </p:cNvSpPr>
          <p:nvPr>
            <p:ph idx="1"/>
          </p:nvPr>
        </p:nvSpPr>
        <p:spPr>
          <a:xfrm>
            <a:off x="197224" y="1645025"/>
            <a:ext cx="7557247" cy="4525963"/>
          </a:xfrm>
        </p:spPr>
        <p:txBody>
          <a:bodyPr>
            <a:normAutofit/>
          </a:bodyPr>
          <a:lstStyle/>
          <a:p>
            <a:pPr algn="just">
              <a:buNone/>
            </a:pPr>
            <a:r>
              <a:rPr lang="en-IN" dirty="0" smtClean="0"/>
              <a:t>	To develop a blogging web app that serves the purpose of bloggers/ content creators by giving more priority to non functional requirements of the application such as styling, visual experience, positioning of components and performance improvements with the use of modern web technologies and frameworks.</a:t>
            </a:r>
            <a:endParaRPr lang="en-US" dirty="0"/>
          </a:p>
        </p:txBody>
      </p:sp>
      <p:sp>
        <p:nvSpPr>
          <p:cNvPr id="4" name="Rectangle 3"/>
          <p:cNvSpPr/>
          <p:nvPr/>
        </p:nvSpPr>
        <p:spPr>
          <a:xfrm>
            <a:off x="2385137" y="385499"/>
            <a:ext cx="7296228" cy="1015663"/>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PROBLEM STATEMENT</a:t>
            </a:r>
            <a:endParaRPr lang="en-US" sz="60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pic>
        <p:nvPicPr>
          <p:cNvPr id="5" name="Picture 4" descr="Insurance-Lightbulb.jpg"/>
          <p:cNvPicPr>
            <a:picLocks noChangeAspect="1"/>
          </p:cNvPicPr>
          <p:nvPr/>
        </p:nvPicPr>
        <p:blipFill>
          <a:blip r:embed="rId2"/>
          <a:stretch>
            <a:fillRect/>
          </a:stretch>
        </p:blipFill>
        <p:spPr>
          <a:xfrm>
            <a:off x="8043238" y="1622611"/>
            <a:ext cx="3833768" cy="4598893"/>
          </a:xfrm>
          <a:prstGeom prst="rect">
            <a:avLst/>
          </a:prstGeom>
        </p:spPr>
      </p:pic>
    </p:spTree>
  </p:cSld>
  <p:clrMapOvr>
    <a:masterClrMapping/>
  </p:clrMapOvr>
  <p:transition spd="slow">
    <p:fade/>
  </p:transition>
  <p:timing>
    <p:tnLst>
      <p:par>
        <p:cTn id="1" dur="indefinite" restart="never" nodeType="tmRoot"/>
      </p:par>
    </p:tnLst>
  </p:timing>
</p:sld>
</file>

<file path=ppt/theme/theme1.xml><?xml version="1.0" encoding="utf-8"?>
<a:theme xmlns:a="http://schemas.openxmlformats.org/drawingml/2006/main" name="VVIT PPT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659</TotalTime>
  <Words>352</Words>
  <Application>Microsoft Office PowerPoint</Application>
  <PresentationFormat>Custom</PresentationFormat>
  <Paragraphs>75</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VVIT PPT Theme</vt:lpstr>
      <vt:lpstr>INNOVATIVE MINI PROJECT</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BLOGGING WEB APPLICATION</dc:title>
  <cp:lastModifiedBy>DELL</cp:lastModifiedBy>
  <cp:revision>64</cp:revision>
  <dcterms:modified xsi:type="dcterms:W3CDTF">2022-05-27T05:30:10Z</dcterms:modified>
</cp:coreProperties>
</file>